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82" r:id="rId2"/>
    <p:sldId id="281" r:id="rId3"/>
    <p:sldId id="280" r:id="rId4"/>
    <p:sldId id="279" r:id="rId5"/>
    <p:sldId id="278" r:id="rId6"/>
    <p:sldId id="277" r:id="rId7"/>
    <p:sldId id="276" r:id="rId8"/>
    <p:sldId id="275" r:id="rId9"/>
    <p:sldId id="274" r:id="rId10"/>
    <p:sldId id="267" r:id="rId11"/>
    <p:sldId id="268" r:id="rId12"/>
    <p:sldId id="272" r:id="rId13"/>
    <p:sldId id="273" r:id="rId14"/>
    <p:sldId id="270" r:id="rId15"/>
    <p:sldId id="271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502E"/>
    <a:srgbClr val="FEFEFE"/>
    <a:srgbClr val="B13A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2" autoAdjust="0"/>
    <p:restoredTop sz="94610"/>
  </p:normalViewPr>
  <p:slideViewPr>
    <p:cSldViewPr snapToGrid="0" snapToObjects="1">
      <p:cViewPr>
        <p:scale>
          <a:sx n="66" d="100"/>
          <a:sy n="66" d="100"/>
        </p:scale>
        <p:origin x="1301" y="4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9490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8658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6935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BA96A5-6F9A-48D8-8F89-91AC98020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1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405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754C6B3-1369-4A36-9819-FA7A221045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222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1877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AC42DC-7F20-4E04-B47D-E91AD78245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89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2610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726359-70AF-475A-95A7-544E3BA7D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93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179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D49A5F-0669-4F8A-919D-94A446222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92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616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3EE14E0-8B6E-4860-A1A1-64B8F97DC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205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194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84042D-02E1-4D87-A777-10A976E40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751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3621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E3DFAED-75B3-43EF-8F13-A48AD3640A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263" y="0"/>
            <a:ext cx="12218526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47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707FD0-CE9F-45C1-B5D2-5E61F885AC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124"/>
            <a:ext cx="12192000" cy="687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444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EE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продаж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Доля продаж в линии продуктов.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Ассортиментная матрица в первый год листинга в розничной сети.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286000"/>
            <a:ext cx="3520440" cy="3108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251460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40%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20040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EAU de Capri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77240" y="3611880"/>
            <a:ext cx="3063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локомотив с товарами-героями. Универсальный, лёгкий, всесезонный.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206240" y="2286000"/>
            <a:ext cx="3520440" cy="3108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434840" y="251460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i="1" dirty="0">
                <a:solidFill>
                  <a:srgbClr val="2E6E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30%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4434840" y="320040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EAU de Hamptons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4434840" y="3611880"/>
            <a:ext cx="3063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опция для осени-зимы. Лояльная аудитория, повторные покупки.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863840" y="2286000"/>
            <a:ext cx="3520440" cy="31089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8092440" y="2514600"/>
            <a:ext cx="3063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i="1" dirty="0">
                <a:solidFill>
                  <a:srgbClr val="6FA0C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30%</a:t>
            </a:r>
            <a:endParaRPr lang="en-US" sz="3400" dirty="0"/>
          </a:p>
        </p:txBody>
      </p:sp>
      <p:sp>
        <p:nvSpPr>
          <p:cNvPr id="15" name="Text 13"/>
          <p:cNvSpPr txBox="1"/>
          <p:nvPr/>
        </p:nvSpPr>
        <p:spPr>
          <a:xfrm>
            <a:off x="8092440" y="3200400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EAU de Santorini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8092440" y="3611880"/>
            <a:ext cx="30632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0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Подарочный ассортимент. Драйвер роста для знаковых событий покупателя.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562356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i="1" dirty="0">
                <a:solidFill>
                  <a:srgbClr val="8A7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Расчёт на основе международных продаж линейки EAUde1974 [уточнить рынок-источник] — фактическое распределение в РФ будет отслеживаться отдельно после старта.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EAUde1974  ·  Sensorial Haircare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FAECBD3-2EAB-435B-A078-DF10EB3737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0960" y="0"/>
            <a:ext cx="12192000" cy="6858000"/>
          </a:xfrm>
          <a:prstGeom prst="rect">
            <a:avLst/>
          </a:prstGeom>
        </p:spPr>
      </p:pic>
      <p:sp>
        <p:nvSpPr>
          <p:cNvPr id="22" name="Text 15">
            <a:extLst>
              <a:ext uri="{FF2B5EF4-FFF2-40B4-BE49-F238E27FC236}">
                <a16:creationId xmlns:a16="http://schemas.microsoft.com/office/drawing/2014/main" id="{26F50E36-6668-427B-90A5-371ED51FBF40}"/>
              </a:ext>
            </a:extLst>
          </p:cNvPr>
          <p:cNvSpPr txBox="1"/>
          <p:nvPr/>
        </p:nvSpPr>
        <p:spPr>
          <a:xfrm>
            <a:off x="548640" y="5973116"/>
            <a:ext cx="4710896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i="1" dirty="0">
                <a:solidFill>
                  <a:srgbClr val="8A7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 Расчёт на основе международных продаж </a:t>
            </a:r>
            <a:r>
              <a:rPr lang="en-US" sz="950" i="1" dirty="0" err="1">
                <a:solidFill>
                  <a:srgbClr val="8A7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линейки</a:t>
            </a:r>
            <a:r>
              <a:rPr lang="en-US" sz="950" i="1" dirty="0">
                <a:solidFill>
                  <a:srgbClr val="8A7A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EAUde1974</a:t>
            </a:r>
            <a:endParaRPr lang="en-US" sz="9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EE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Цели · EAUde1974 2026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Что считаем успехом.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Метрики, по которым мы совместно с ретейл-партнёром оцениваем эффективность категории.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160020" y="2258568"/>
            <a:ext cx="1920240" cy="3867912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28600" y="2441447"/>
            <a:ext cx="1783080" cy="6862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19+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59080" y="3182113"/>
            <a:ext cx="365760" cy="18288"/>
          </a:xfrm>
          <a:prstGeom prst="rect">
            <a:avLst/>
          </a:prstGeom>
          <a:solidFill>
            <a:srgbClr val="C1502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228600" y="3099816"/>
            <a:ext cx="1783080" cy="748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SKU в постановочном заказе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228600" y="3675887"/>
            <a:ext cx="1851660" cy="1746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репрезентация трёх линий: уход, аромат, beauty. Ароматестеры в зале.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2217420" y="2286000"/>
            <a:ext cx="1920240" cy="384048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 sz="1200"/>
          </a:p>
        </p:txBody>
      </p:sp>
      <p:sp>
        <p:nvSpPr>
          <p:cNvPr id="11" name="Text 9"/>
          <p:cNvSpPr txBox="1"/>
          <p:nvPr/>
        </p:nvSpPr>
        <p:spPr>
          <a:xfrm>
            <a:off x="2424684" y="2468880"/>
            <a:ext cx="1664208" cy="681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i="1" dirty="0">
                <a:solidFill>
                  <a:srgbClr val="2E6E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₽ 9 500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880360" y="3017520"/>
            <a:ext cx="365760" cy="18288"/>
          </a:xfrm>
          <a:prstGeom prst="rect">
            <a:avLst/>
          </a:prstGeom>
          <a:solidFill>
            <a:srgbClr val="2E6E5E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424684" y="3127248"/>
            <a:ext cx="1664208" cy="743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чек в категории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4684" y="3703320"/>
            <a:ext cx="1664208" cy="173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Драйвер роста чека — подарочные и lifestyle-продукты.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344924" y="2286000"/>
            <a:ext cx="1895856" cy="38404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4561128" y="2468879"/>
            <a:ext cx="1643075" cy="681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i="1" dirty="0">
                <a:solidFill>
                  <a:srgbClr val="6FA0C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× 2,4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5074920" y="3017520"/>
            <a:ext cx="365760" cy="18288"/>
          </a:xfrm>
          <a:prstGeom prst="rect">
            <a:avLst/>
          </a:prstGeom>
          <a:solidFill>
            <a:srgbClr val="6FA0C4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561128" y="3127247"/>
            <a:ext cx="1643075" cy="743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Кросс-продажа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4561128" y="3703320"/>
            <a:ext cx="1643075" cy="173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87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+ парфюмированная коллекция в одном чеке. Связка «уход + аромат».</a:t>
            </a:r>
            <a:endParaRPr lang="en-US" sz="870" dirty="0"/>
          </a:p>
        </p:txBody>
      </p:sp>
      <p:sp>
        <p:nvSpPr>
          <p:cNvPr id="20" name="Shape 18"/>
          <p:cNvSpPr/>
          <p:nvPr/>
        </p:nvSpPr>
        <p:spPr>
          <a:xfrm>
            <a:off x="6420408" y="2286000"/>
            <a:ext cx="1895856" cy="38404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2" name="Shape 20"/>
          <p:cNvSpPr/>
          <p:nvPr/>
        </p:nvSpPr>
        <p:spPr>
          <a:xfrm>
            <a:off x="7269480" y="3017520"/>
            <a:ext cx="365760" cy="18288"/>
          </a:xfrm>
          <a:prstGeom prst="rect">
            <a:avLst/>
          </a:prstGeom>
          <a:solidFill>
            <a:srgbClr val="C1502E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52490" y="3127247"/>
            <a:ext cx="1643075" cy="743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</a:t>
            </a:r>
            <a:r>
              <a:rPr lang="en-US" sz="10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b="1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роста</a:t>
            </a:r>
            <a:endParaRPr lang="en-US" sz="1000" dirty="0"/>
          </a:p>
        </p:txBody>
      </p:sp>
      <p:sp>
        <p:nvSpPr>
          <p:cNvPr id="24" name="Text 22"/>
          <p:cNvSpPr txBox="1"/>
          <p:nvPr/>
        </p:nvSpPr>
        <p:spPr>
          <a:xfrm>
            <a:off x="6652490" y="3703320"/>
            <a:ext cx="1643075" cy="173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ru-RU" sz="870" dirty="0" err="1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Sensorial</a:t>
            </a:r>
            <a:r>
              <a:rPr lang="ru-RU" sz="87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-категория растёт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ru-RU" sz="87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втрое быстрее классического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ru-RU" sz="87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ухода. Драйвер — </a:t>
            </a:r>
            <a:r>
              <a:rPr lang="ru-RU" sz="870" dirty="0" err="1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</a:t>
            </a:r>
            <a:endParaRPr lang="ru-RU" sz="870" dirty="0">
              <a:solidFill>
                <a:srgbClr val="6B6B6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ru-RU" sz="870" dirty="0" err="1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lifestyle</a:t>
            </a:r>
            <a:r>
              <a:rPr lang="ru-RU" sz="87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потребитель и поиск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ru-RU" sz="87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ритуала</a:t>
            </a:r>
            <a:endParaRPr lang="en-US" sz="870" dirty="0"/>
          </a:p>
        </p:txBody>
      </p:sp>
      <p:sp>
        <p:nvSpPr>
          <p:cNvPr id="25" name="Shape 23"/>
          <p:cNvSpPr/>
          <p:nvPr/>
        </p:nvSpPr>
        <p:spPr>
          <a:xfrm>
            <a:off x="8495892" y="2285999"/>
            <a:ext cx="1895856" cy="3840479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8743850" y="2468879"/>
            <a:ext cx="1643075" cy="681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i="1" dirty="0">
                <a:solidFill>
                  <a:srgbClr val="2E6E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NPS &gt; 80</a:t>
            </a:r>
            <a:endParaRPr lang="en-US" sz="1900" dirty="0"/>
          </a:p>
        </p:txBody>
      </p:sp>
      <p:sp>
        <p:nvSpPr>
          <p:cNvPr id="27" name="Shape 25"/>
          <p:cNvSpPr/>
          <p:nvPr/>
        </p:nvSpPr>
        <p:spPr>
          <a:xfrm>
            <a:off x="9464040" y="3017520"/>
            <a:ext cx="365760" cy="18288"/>
          </a:xfrm>
          <a:prstGeom prst="rect">
            <a:avLst/>
          </a:prstGeom>
          <a:solidFill>
            <a:srgbClr val="2E6E5E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8743850" y="3127247"/>
            <a:ext cx="1643075" cy="743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Sensorial-восприятие</a:t>
            </a:r>
            <a:endParaRPr lang="en-US" sz="1000" dirty="0"/>
          </a:p>
        </p:txBody>
      </p:sp>
      <p:sp>
        <p:nvSpPr>
          <p:cNvPr id="29" name="Text 27"/>
          <p:cNvSpPr txBox="1"/>
          <p:nvPr/>
        </p:nvSpPr>
        <p:spPr>
          <a:xfrm>
            <a:off x="8743850" y="3703320"/>
            <a:ext cx="1643075" cy="173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87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показатель — лояльность к ритуалу и подарочный формат.</a:t>
            </a:r>
            <a:endParaRPr lang="en-US" sz="87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EAUde1974  ·  Sensorial Haircare</a:t>
            </a:r>
            <a:endParaRPr lang="en-US" sz="1000" dirty="0"/>
          </a:p>
        </p:txBody>
      </p:sp>
      <p:sp>
        <p:nvSpPr>
          <p:cNvPr id="34" name="Text 32"/>
          <p:cNvSpPr txBox="1"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35" name="Shape 23">
            <a:extLst>
              <a:ext uri="{FF2B5EF4-FFF2-40B4-BE49-F238E27FC236}">
                <a16:creationId xmlns:a16="http://schemas.microsoft.com/office/drawing/2014/main" id="{049A1C47-B677-401B-8128-80E4D4FAF5B9}"/>
              </a:ext>
            </a:extLst>
          </p:cNvPr>
          <p:cNvSpPr/>
          <p:nvPr/>
        </p:nvSpPr>
        <p:spPr>
          <a:xfrm>
            <a:off x="9974580" y="2148840"/>
            <a:ext cx="1895856" cy="3840479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6" name="Text 24">
            <a:extLst>
              <a:ext uri="{FF2B5EF4-FFF2-40B4-BE49-F238E27FC236}">
                <a16:creationId xmlns:a16="http://schemas.microsoft.com/office/drawing/2014/main" id="{1309233C-8951-444B-B64D-37AA22B3653E}"/>
              </a:ext>
            </a:extLst>
          </p:cNvPr>
          <p:cNvSpPr txBox="1"/>
          <p:nvPr/>
        </p:nvSpPr>
        <p:spPr>
          <a:xfrm>
            <a:off x="10750164" y="2441448"/>
            <a:ext cx="1643075" cy="681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900" b="1" i="1" dirty="0">
                <a:solidFill>
                  <a:srgbClr val="2E6E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50+</a:t>
            </a:r>
            <a:endParaRPr lang="en-US" sz="1900" dirty="0"/>
          </a:p>
        </p:txBody>
      </p:sp>
      <p:sp>
        <p:nvSpPr>
          <p:cNvPr id="37" name="Text 26">
            <a:extLst>
              <a:ext uri="{FF2B5EF4-FFF2-40B4-BE49-F238E27FC236}">
                <a16:creationId xmlns:a16="http://schemas.microsoft.com/office/drawing/2014/main" id="{A8E9586E-CCBE-49E2-896D-D40F5214E6EA}"/>
              </a:ext>
            </a:extLst>
          </p:cNvPr>
          <p:cNvSpPr txBox="1"/>
          <p:nvPr/>
        </p:nvSpPr>
        <p:spPr>
          <a:xfrm>
            <a:off x="10750164" y="3099816"/>
            <a:ext cx="1643075" cy="743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ru-RU" sz="10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</a:t>
            </a:r>
            <a:r>
              <a:rPr lang="en-US" sz="10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Balmain</a:t>
            </a:r>
            <a:endParaRPr lang="en-US" sz="1000" dirty="0"/>
          </a:p>
        </p:txBody>
      </p:sp>
      <p:sp>
        <p:nvSpPr>
          <p:cNvPr id="38" name="Text 27">
            <a:extLst>
              <a:ext uri="{FF2B5EF4-FFF2-40B4-BE49-F238E27FC236}">
                <a16:creationId xmlns:a16="http://schemas.microsoft.com/office/drawing/2014/main" id="{A7F53016-32C6-4A31-B1BE-395B1166ED24}"/>
              </a:ext>
            </a:extLst>
          </p:cNvPr>
          <p:cNvSpPr txBox="1"/>
          <p:nvPr/>
        </p:nvSpPr>
        <p:spPr>
          <a:xfrm>
            <a:off x="10391748" y="3675889"/>
            <a:ext cx="1643075" cy="1734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ru-RU" sz="87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Голландская школа с 1974 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ru-RU" sz="87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года. Не масс-маркет, а 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ru-RU" sz="870" dirty="0" err="1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премиальныйпродукт</a:t>
            </a:r>
            <a:r>
              <a:rPr lang="ru-RU" sz="87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 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ru-RU" sz="87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глобальной репутацией</a:t>
            </a:r>
            <a:endParaRPr lang="en-US" sz="870" dirty="0"/>
          </a:p>
        </p:txBody>
      </p:sp>
      <p:pic>
        <p:nvPicPr>
          <p:cNvPr id="40" name="Рисунок 39">
            <a:extLst>
              <a:ext uri="{FF2B5EF4-FFF2-40B4-BE49-F238E27FC236}">
                <a16:creationId xmlns:a16="http://schemas.microsoft.com/office/drawing/2014/main" id="{8D4F696B-E94C-40EC-80B9-D8AE32589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051" y="-49330"/>
            <a:ext cx="12192000" cy="6870870"/>
          </a:xfrm>
          <a:prstGeom prst="rect">
            <a:avLst/>
          </a:prstGeom>
        </p:spPr>
      </p:pic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9BC72CB5-641D-44E1-AFE5-88EFB44086E5}"/>
              </a:ext>
            </a:extLst>
          </p:cNvPr>
          <p:cNvSpPr/>
          <p:nvPr/>
        </p:nvSpPr>
        <p:spPr>
          <a:xfrm>
            <a:off x="6119052" y="2740840"/>
            <a:ext cx="792012" cy="500853"/>
          </a:xfrm>
          <a:prstGeom prst="roundRect">
            <a:avLst/>
          </a:prstGeom>
          <a:solidFill>
            <a:srgbClr val="FEFEF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 19"/>
          <p:cNvSpPr txBox="1"/>
          <p:nvPr/>
        </p:nvSpPr>
        <p:spPr>
          <a:xfrm>
            <a:off x="6144832" y="2650578"/>
            <a:ext cx="887248" cy="681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× </a:t>
            </a:r>
            <a:r>
              <a:rPr lang="ru-RU" sz="3200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E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Конкурентный контекст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Где EAUde1974 встаёт</a:t>
            </a:r>
            <a:endParaRPr lang="en-US" sz="30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среди нишевой парфюмерии.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96596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ЦУМ уже продаёт нишевые ароматные бренды с похожей философией ритуала — вот как EAUde1974 позиционируется рядом с ними.</a:t>
            </a:r>
            <a:endParaRPr lang="en-US" sz="1300" dirty="0"/>
          </a:p>
        </p:txBody>
      </p:sp>
      <p:sp>
        <p:nvSpPr>
          <p:cNvPr id="54" name="Text 52"/>
          <p:cNvSpPr txBox="1"/>
          <p:nvPr/>
        </p:nvSpPr>
        <p:spPr>
          <a:xfrm>
            <a:off x="54864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EAUde1974  ·  Sensorial Haircare</a:t>
            </a:r>
            <a:endParaRPr lang="en-US" sz="1000" dirty="0"/>
          </a:p>
        </p:txBody>
      </p:sp>
      <p:sp>
        <p:nvSpPr>
          <p:cNvPr id="55" name="Text 53"/>
          <p:cNvSpPr txBox="1"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graphicFrame>
        <p:nvGraphicFramePr>
          <p:cNvPr id="57" name="Таблица 57">
            <a:extLst>
              <a:ext uri="{FF2B5EF4-FFF2-40B4-BE49-F238E27FC236}">
                <a16:creationId xmlns:a16="http://schemas.microsoft.com/office/drawing/2014/main" id="{1D3BB809-46A5-4029-B048-505430B53C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292558"/>
              </p:ext>
            </p:extLst>
          </p:nvPr>
        </p:nvGraphicFramePr>
        <p:xfrm>
          <a:off x="834566" y="2645337"/>
          <a:ext cx="10718160" cy="2981406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143632">
                  <a:extLst>
                    <a:ext uri="{9D8B030D-6E8A-4147-A177-3AD203B41FA5}">
                      <a16:colId xmlns:a16="http://schemas.microsoft.com/office/drawing/2014/main" val="1312993581"/>
                    </a:ext>
                  </a:extLst>
                </a:gridCol>
                <a:gridCol w="2143632">
                  <a:extLst>
                    <a:ext uri="{9D8B030D-6E8A-4147-A177-3AD203B41FA5}">
                      <a16:colId xmlns:a16="http://schemas.microsoft.com/office/drawing/2014/main" val="2149234873"/>
                    </a:ext>
                  </a:extLst>
                </a:gridCol>
                <a:gridCol w="2143632">
                  <a:extLst>
                    <a:ext uri="{9D8B030D-6E8A-4147-A177-3AD203B41FA5}">
                      <a16:colId xmlns:a16="http://schemas.microsoft.com/office/drawing/2014/main" val="1038554585"/>
                    </a:ext>
                  </a:extLst>
                </a:gridCol>
                <a:gridCol w="2143632">
                  <a:extLst>
                    <a:ext uri="{9D8B030D-6E8A-4147-A177-3AD203B41FA5}">
                      <a16:colId xmlns:a16="http://schemas.microsoft.com/office/drawing/2014/main" val="2121991080"/>
                    </a:ext>
                  </a:extLst>
                </a:gridCol>
                <a:gridCol w="2143632">
                  <a:extLst>
                    <a:ext uri="{9D8B030D-6E8A-4147-A177-3AD203B41FA5}">
                      <a16:colId xmlns:a16="http://schemas.microsoft.com/office/drawing/2014/main" val="211710588"/>
                    </a:ext>
                  </a:extLst>
                </a:gridCol>
              </a:tblGrid>
              <a:tr h="49690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347704"/>
                  </a:ext>
                </a:extLst>
              </a:tr>
              <a:tr h="49690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7637479"/>
                  </a:ext>
                </a:extLst>
              </a:tr>
              <a:tr h="49690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7513274"/>
                  </a:ext>
                </a:extLst>
              </a:tr>
              <a:tr h="49690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66381962"/>
                  </a:ext>
                </a:extLst>
              </a:tr>
              <a:tr h="49690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13449953"/>
                  </a:ext>
                </a:extLst>
              </a:tr>
              <a:tr h="49690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66640410"/>
                  </a:ext>
                </a:extLst>
              </a:tr>
            </a:tbl>
          </a:graphicData>
        </a:graphic>
      </p:graphicFrame>
      <p:sp>
        <p:nvSpPr>
          <p:cNvPr id="61" name="Text 12">
            <a:extLst>
              <a:ext uri="{FF2B5EF4-FFF2-40B4-BE49-F238E27FC236}">
                <a16:creationId xmlns:a16="http://schemas.microsoft.com/office/drawing/2014/main" id="{48125F0C-3A94-433D-AEC3-E8D30EDDDEFA}"/>
              </a:ext>
            </a:extLst>
          </p:cNvPr>
          <p:cNvSpPr txBox="1"/>
          <p:nvPr/>
        </p:nvSpPr>
        <p:spPr>
          <a:xfrm>
            <a:off x="1002965" y="3064919"/>
            <a:ext cx="991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</a:t>
            </a:r>
            <a:endParaRPr lang="en-US" sz="1000" dirty="0"/>
          </a:p>
        </p:txBody>
      </p:sp>
      <p:sp>
        <p:nvSpPr>
          <p:cNvPr id="62" name="Text 20">
            <a:extLst>
              <a:ext uri="{FF2B5EF4-FFF2-40B4-BE49-F238E27FC236}">
                <a16:creationId xmlns:a16="http://schemas.microsoft.com/office/drawing/2014/main" id="{6CFFAEEB-6122-4C85-B56D-81C10FE2681D}"/>
              </a:ext>
            </a:extLst>
          </p:cNvPr>
          <p:cNvSpPr txBox="1"/>
          <p:nvPr/>
        </p:nvSpPr>
        <p:spPr>
          <a:xfrm>
            <a:off x="1002965" y="3595271"/>
            <a:ext cx="991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</a:t>
            </a:r>
            <a:endParaRPr lang="en-US" sz="1000" dirty="0"/>
          </a:p>
        </p:txBody>
      </p:sp>
      <p:sp>
        <p:nvSpPr>
          <p:cNvPr id="63" name="Text 28">
            <a:extLst>
              <a:ext uri="{FF2B5EF4-FFF2-40B4-BE49-F238E27FC236}">
                <a16:creationId xmlns:a16="http://schemas.microsoft.com/office/drawing/2014/main" id="{BBE8F4A2-3731-4794-AD2B-3D33D48F8E4A}"/>
              </a:ext>
            </a:extLst>
          </p:cNvPr>
          <p:cNvSpPr txBox="1"/>
          <p:nvPr/>
        </p:nvSpPr>
        <p:spPr>
          <a:xfrm>
            <a:off x="1002965" y="4125623"/>
            <a:ext cx="991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за мл</a:t>
            </a:r>
            <a:endParaRPr lang="en-US" sz="1000" dirty="0"/>
          </a:p>
        </p:txBody>
      </p:sp>
      <p:sp>
        <p:nvSpPr>
          <p:cNvPr id="64" name="Text 36">
            <a:extLst>
              <a:ext uri="{FF2B5EF4-FFF2-40B4-BE49-F238E27FC236}">
                <a16:creationId xmlns:a16="http://schemas.microsoft.com/office/drawing/2014/main" id="{5C487EC8-B1D5-438B-A524-62E4F1C77170}"/>
              </a:ext>
            </a:extLst>
          </p:cNvPr>
          <p:cNvSpPr txBox="1"/>
          <p:nvPr/>
        </p:nvSpPr>
        <p:spPr>
          <a:xfrm>
            <a:off x="1002965" y="4655975"/>
            <a:ext cx="991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</a:t>
            </a:r>
            <a:endParaRPr lang="en-US" sz="1000" dirty="0"/>
          </a:p>
        </p:txBody>
      </p:sp>
      <p:sp>
        <p:nvSpPr>
          <p:cNvPr id="65" name="Text 44">
            <a:extLst>
              <a:ext uri="{FF2B5EF4-FFF2-40B4-BE49-F238E27FC236}">
                <a16:creationId xmlns:a16="http://schemas.microsoft.com/office/drawing/2014/main" id="{C592AFE9-4A42-42BE-8A77-20FE37EB4EE1}"/>
              </a:ext>
            </a:extLst>
          </p:cNvPr>
          <p:cNvSpPr txBox="1"/>
          <p:nvPr/>
        </p:nvSpPr>
        <p:spPr>
          <a:xfrm>
            <a:off x="984261" y="5166534"/>
            <a:ext cx="9917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ЦУМ</a:t>
            </a:r>
            <a:endParaRPr lang="en-US" sz="1000" dirty="0"/>
          </a:p>
        </p:txBody>
      </p:sp>
      <p:sp>
        <p:nvSpPr>
          <p:cNvPr id="66" name="Text 6">
            <a:extLst>
              <a:ext uri="{FF2B5EF4-FFF2-40B4-BE49-F238E27FC236}">
                <a16:creationId xmlns:a16="http://schemas.microsoft.com/office/drawing/2014/main" id="{C6E968A8-2236-4DA0-AD78-16163A65E788}"/>
              </a:ext>
            </a:extLst>
          </p:cNvPr>
          <p:cNvSpPr txBox="1"/>
          <p:nvPr/>
        </p:nvSpPr>
        <p:spPr>
          <a:xfrm>
            <a:off x="3013279" y="2675141"/>
            <a:ext cx="116961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EAUde1974</a:t>
            </a:r>
            <a:endParaRPr lang="en-US" sz="1100" dirty="0"/>
          </a:p>
        </p:txBody>
      </p:sp>
      <p:sp>
        <p:nvSpPr>
          <p:cNvPr id="67" name="Text 14">
            <a:extLst>
              <a:ext uri="{FF2B5EF4-FFF2-40B4-BE49-F238E27FC236}">
                <a16:creationId xmlns:a16="http://schemas.microsoft.com/office/drawing/2014/main" id="{0600F2EE-66B2-44DC-910F-AA3ADA2003B9}"/>
              </a:ext>
            </a:extLst>
          </p:cNvPr>
          <p:cNvSpPr txBox="1"/>
          <p:nvPr/>
        </p:nvSpPr>
        <p:spPr>
          <a:xfrm>
            <a:off x="2957330" y="3097038"/>
            <a:ext cx="1920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Парфюм для волос, 50 мл</a:t>
            </a:r>
            <a:endParaRPr lang="en-US" sz="1000" dirty="0"/>
          </a:p>
        </p:txBody>
      </p:sp>
      <p:sp>
        <p:nvSpPr>
          <p:cNvPr id="68" name="Text 22">
            <a:extLst>
              <a:ext uri="{FF2B5EF4-FFF2-40B4-BE49-F238E27FC236}">
                <a16:creationId xmlns:a16="http://schemas.microsoft.com/office/drawing/2014/main" id="{3BC3DA7C-059C-470F-8D63-6CD0EFF2A376}"/>
              </a:ext>
            </a:extLst>
          </p:cNvPr>
          <p:cNvSpPr txBox="1"/>
          <p:nvPr/>
        </p:nvSpPr>
        <p:spPr>
          <a:xfrm>
            <a:off x="2957330" y="3627390"/>
            <a:ext cx="19202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10 600 ₽</a:t>
            </a:r>
            <a:endParaRPr lang="en-US" sz="1000" dirty="0"/>
          </a:p>
        </p:txBody>
      </p:sp>
      <p:sp>
        <p:nvSpPr>
          <p:cNvPr id="69" name="Text 30">
            <a:extLst>
              <a:ext uri="{FF2B5EF4-FFF2-40B4-BE49-F238E27FC236}">
                <a16:creationId xmlns:a16="http://schemas.microsoft.com/office/drawing/2014/main" id="{91E87BBC-9A04-4F00-AEC3-4E6CED19D6B9}"/>
              </a:ext>
            </a:extLst>
          </p:cNvPr>
          <p:cNvSpPr txBox="1"/>
          <p:nvPr/>
        </p:nvSpPr>
        <p:spPr>
          <a:xfrm>
            <a:off x="2957330" y="4157742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≈212 ₽/</a:t>
            </a:r>
            <a:r>
              <a:rPr lang="en-US" sz="1000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</a:t>
            </a:r>
            <a:endParaRPr lang="en-US" sz="1000" dirty="0"/>
          </a:p>
        </p:txBody>
      </p:sp>
      <p:sp>
        <p:nvSpPr>
          <p:cNvPr id="70" name="Text 38">
            <a:extLst>
              <a:ext uri="{FF2B5EF4-FFF2-40B4-BE49-F238E27FC236}">
                <a16:creationId xmlns:a16="http://schemas.microsoft.com/office/drawing/2014/main" id="{24E6A9D9-DD35-4C0A-BCEC-3BDAB9B28B58}"/>
              </a:ext>
            </a:extLst>
          </p:cNvPr>
          <p:cNvSpPr txBox="1"/>
          <p:nvPr/>
        </p:nvSpPr>
        <p:spPr>
          <a:xfrm>
            <a:off x="2957330" y="4688094"/>
            <a:ext cx="216446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Модный дом Balmain, </a:t>
            </a:r>
            <a:endParaRPr lang="ru-RU" sz="1000" dirty="0">
              <a:solidFill>
                <a:srgbClr val="2B2B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50+ лет</a:t>
            </a:r>
            <a:endParaRPr lang="en-US" sz="1000" dirty="0"/>
          </a:p>
        </p:txBody>
      </p:sp>
      <p:sp>
        <p:nvSpPr>
          <p:cNvPr id="71" name="Text 46">
            <a:extLst>
              <a:ext uri="{FF2B5EF4-FFF2-40B4-BE49-F238E27FC236}">
                <a16:creationId xmlns:a16="http://schemas.microsoft.com/office/drawing/2014/main" id="{11A5A769-3FF6-4034-A1B3-8908AF42111E}"/>
              </a:ext>
            </a:extLst>
          </p:cNvPr>
          <p:cNvSpPr txBox="1"/>
          <p:nvPr/>
        </p:nvSpPr>
        <p:spPr>
          <a:xfrm>
            <a:off x="2957330" y="5218446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— предложение к запуску</a:t>
            </a:r>
            <a:endParaRPr lang="en-US" sz="1000" dirty="0"/>
          </a:p>
        </p:txBody>
      </p:sp>
      <p:sp>
        <p:nvSpPr>
          <p:cNvPr id="78" name="Text 8">
            <a:extLst>
              <a:ext uri="{FF2B5EF4-FFF2-40B4-BE49-F238E27FC236}">
                <a16:creationId xmlns:a16="http://schemas.microsoft.com/office/drawing/2014/main" id="{22831D59-3711-401C-A4B9-FD519155AC4E}"/>
              </a:ext>
            </a:extLst>
          </p:cNvPr>
          <p:cNvSpPr txBox="1"/>
          <p:nvPr/>
        </p:nvSpPr>
        <p:spPr>
          <a:xfrm>
            <a:off x="7441357" y="2660845"/>
            <a:ext cx="16436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Byredo Hair Perfume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79" name="Text 16">
            <a:extLst>
              <a:ext uri="{FF2B5EF4-FFF2-40B4-BE49-F238E27FC236}">
                <a16:creationId xmlns:a16="http://schemas.microsoft.com/office/drawing/2014/main" id="{E393AB83-7B15-4554-8223-78F0E09BF9A3}"/>
              </a:ext>
            </a:extLst>
          </p:cNvPr>
          <p:cNvSpPr txBox="1"/>
          <p:nvPr/>
        </p:nvSpPr>
        <p:spPr>
          <a:xfrm>
            <a:off x="7340673" y="3097038"/>
            <a:ext cx="1731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Парфюм для волос, 75 мл</a:t>
            </a:r>
            <a:endParaRPr lang="en-US" sz="1000" dirty="0"/>
          </a:p>
        </p:txBody>
      </p:sp>
      <p:sp>
        <p:nvSpPr>
          <p:cNvPr id="80" name="Text 24">
            <a:extLst>
              <a:ext uri="{FF2B5EF4-FFF2-40B4-BE49-F238E27FC236}">
                <a16:creationId xmlns:a16="http://schemas.microsoft.com/office/drawing/2014/main" id="{9F897794-06D2-4304-8456-A1509AF27FA7}"/>
              </a:ext>
            </a:extLst>
          </p:cNvPr>
          <p:cNvSpPr txBox="1"/>
          <p:nvPr/>
        </p:nvSpPr>
        <p:spPr>
          <a:xfrm>
            <a:off x="7340673" y="362739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8 300 ₽ </a:t>
            </a:r>
            <a:endParaRPr lang="en-US" sz="1000" dirty="0"/>
          </a:p>
        </p:txBody>
      </p:sp>
      <p:sp>
        <p:nvSpPr>
          <p:cNvPr id="81" name="Text 32">
            <a:extLst>
              <a:ext uri="{FF2B5EF4-FFF2-40B4-BE49-F238E27FC236}">
                <a16:creationId xmlns:a16="http://schemas.microsoft.com/office/drawing/2014/main" id="{B4D94554-FD5A-4D04-B7CA-B18DA1E19D47}"/>
              </a:ext>
            </a:extLst>
          </p:cNvPr>
          <p:cNvSpPr txBox="1"/>
          <p:nvPr/>
        </p:nvSpPr>
        <p:spPr>
          <a:xfrm>
            <a:off x="7340673" y="4157742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≈111 ₽/мл</a:t>
            </a:r>
            <a:endParaRPr lang="en-US" sz="1000" dirty="0"/>
          </a:p>
        </p:txBody>
      </p:sp>
      <p:sp>
        <p:nvSpPr>
          <p:cNvPr id="82" name="Text 40">
            <a:extLst>
              <a:ext uri="{FF2B5EF4-FFF2-40B4-BE49-F238E27FC236}">
                <a16:creationId xmlns:a16="http://schemas.microsoft.com/office/drawing/2014/main" id="{1B179747-0247-41BD-B3BC-41F8FA96C65C}"/>
              </a:ext>
            </a:extLst>
          </p:cNvPr>
          <p:cNvSpPr txBox="1"/>
          <p:nvPr/>
        </p:nvSpPr>
        <p:spPr>
          <a:xfrm>
            <a:off x="7340673" y="4688094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</a:t>
            </a:r>
            <a:r>
              <a:rPr lang="en-US" sz="1000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шведский</a:t>
            </a: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000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</a:t>
            </a:r>
            <a:endParaRPr lang="ru-RU" sz="1000" dirty="0">
              <a:solidFill>
                <a:srgbClr val="2B2B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 2006</a:t>
            </a:r>
            <a:endParaRPr lang="en-US" sz="1000" dirty="0"/>
          </a:p>
        </p:txBody>
      </p:sp>
      <p:sp>
        <p:nvSpPr>
          <p:cNvPr id="83" name="Text 48">
            <a:extLst>
              <a:ext uri="{FF2B5EF4-FFF2-40B4-BE49-F238E27FC236}">
                <a16:creationId xmlns:a16="http://schemas.microsoft.com/office/drawing/2014/main" id="{4A3D5AF1-AC96-493C-A18D-D5646E98D7BB}"/>
              </a:ext>
            </a:extLst>
          </p:cNvPr>
          <p:cNvSpPr txBox="1"/>
          <p:nvPr/>
        </p:nvSpPr>
        <p:spPr>
          <a:xfrm>
            <a:off x="7340673" y="5218446"/>
            <a:ext cx="1798703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</a:t>
            </a:r>
            <a:endParaRPr lang="en-US" sz="1000" dirty="0"/>
          </a:p>
        </p:txBody>
      </p:sp>
      <p:sp>
        <p:nvSpPr>
          <p:cNvPr id="84" name="Text 10">
            <a:extLst>
              <a:ext uri="{FF2B5EF4-FFF2-40B4-BE49-F238E27FC236}">
                <a16:creationId xmlns:a16="http://schemas.microsoft.com/office/drawing/2014/main" id="{BF18A073-148E-44E4-9832-00CD6FDD8E02}"/>
              </a:ext>
            </a:extLst>
          </p:cNvPr>
          <p:cNvSpPr txBox="1"/>
          <p:nvPr/>
        </p:nvSpPr>
        <p:spPr>
          <a:xfrm>
            <a:off x="5399924" y="2680465"/>
            <a:ext cx="85131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 err="1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Amouage</a:t>
            </a:r>
            <a:endParaRPr lang="en-US" sz="1100" b="1" dirty="0">
              <a:solidFill>
                <a:schemeClr val="bg1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85" name="Text 18">
            <a:extLst>
              <a:ext uri="{FF2B5EF4-FFF2-40B4-BE49-F238E27FC236}">
                <a16:creationId xmlns:a16="http://schemas.microsoft.com/office/drawing/2014/main" id="{4876D2FC-873A-42FD-8459-B17118C102BF}"/>
              </a:ext>
            </a:extLst>
          </p:cNvPr>
          <p:cNvSpPr txBox="1"/>
          <p:nvPr/>
        </p:nvSpPr>
        <p:spPr>
          <a:xfrm>
            <a:off x="5297744" y="3089167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ru-RU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Парфюмерная вода для волос </a:t>
            </a:r>
            <a:endParaRPr lang="en-US" sz="1000" dirty="0">
              <a:solidFill>
                <a:srgbClr val="2B2B2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000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Guidance</a:t>
            </a:r>
            <a:endParaRPr lang="en-US" sz="1000" dirty="0"/>
          </a:p>
        </p:txBody>
      </p:sp>
      <p:sp>
        <p:nvSpPr>
          <p:cNvPr id="86" name="Text 26">
            <a:extLst>
              <a:ext uri="{FF2B5EF4-FFF2-40B4-BE49-F238E27FC236}">
                <a16:creationId xmlns:a16="http://schemas.microsoft.com/office/drawing/2014/main" id="{A218794C-C8A7-4E6A-AFD0-A0C9B01B6CCB}"/>
              </a:ext>
            </a:extLst>
          </p:cNvPr>
          <p:cNvSpPr txBox="1"/>
          <p:nvPr/>
        </p:nvSpPr>
        <p:spPr>
          <a:xfrm>
            <a:off x="5297744" y="3619519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21 120 ₽</a:t>
            </a:r>
            <a:endParaRPr lang="en-US" sz="1000" dirty="0"/>
          </a:p>
        </p:txBody>
      </p:sp>
      <p:sp>
        <p:nvSpPr>
          <p:cNvPr id="87" name="Text 34">
            <a:extLst>
              <a:ext uri="{FF2B5EF4-FFF2-40B4-BE49-F238E27FC236}">
                <a16:creationId xmlns:a16="http://schemas.microsoft.com/office/drawing/2014/main" id="{FDA5F319-0008-4BAE-B938-D27606749931}"/>
              </a:ext>
            </a:extLst>
          </p:cNvPr>
          <p:cNvSpPr txBox="1"/>
          <p:nvPr/>
        </p:nvSpPr>
        <p:spPr>
          <a:xfrm>
            <a:off x="5297744" y="4149871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≈422 ₽/</a:t>
            </a:r>
            <a:r>
              <a:rPr lang="en-US" sz="1000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</a:t>
            </a:r>
            <a:endParaRPr lang="en-US" sz="1000" dirty="0"/>
          </a:p>
        </p:txBody>
      </p:sp>
      <p:sp>
        <p:nvSpPr>
          <p:cNvPr id="88" name="Text 42">
            <a:extLst>
              <a:ext uri="{FF2B5EF4-FFF2-40B4-BE49-F238E27FC236}">
                <a16:creationId xmlns:a16="http://schemas.microsoft.com/office/drawing/2014/main" id="{1823AEED-1CEB-41CA-B3A0-4F183F1F9E5D}"/>
              </a:ext>
            </a:extLst>
          </p:cNvPr>
          <p:cNvSpPr txBox="1"/>
          <p:nvPr/>
        </p:nvSpPr>
        <p:spPr>
          <a:xfrm>
            <a:off x="5297744" y="4680223"/>
            <a:ext cx="195390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ru-RU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культурный проект, отдающий дань древним традициям арабской парфюмерии.</a:t>
            </a:r>
            <a:endParaRPr lang="en-US" sz="1000" dirty="0"/>
          </a:p>
        </p:txBody>
      </p:sp>
      <p:sp>
        <p:nvSpPr>
          <p:cNvPr id="89" name="Text 50">
            <a:extLst>
              <a:ext uri="{FF2B5EF4-FFF2-40B4-BE49-F238E27FC236}">
                <a16:creationId xmlns:a16="http://schemas.microsoft.com/office/drawing/2014/main" id="{B77C60C9-EA16-4E1A-9A9E-62CB3A2BDC9C}"/>
              </a:ext>
            </a:extLst>
          </p:cNvPr>
          <p:cNvSpPr txBox="1"/>
          <p:nvPr/>
        </p:nvSpPr>
        <p:spPr>
          <a:xfrm>
            <a:off x="5297744" y="5210575"/>
            <a:ext cx="2042929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ru-RU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</a:t>
            </a:r>
            <a:endParaRPr lang="en-US" sz="1000" dirty="0"/>
          </a:p>
        </p:txBody>
      </p:sp>
      <p:sp>
        <p:nvSpPr>
          <p:cNvPr id="92" name="Text 8">
            <a:extLst>
              <a:ext uri="{FF2B5EF4-FFF2-40B4-BE49-F238E27FC236}">
                <a16:creationId xmlns:a16="http://schemas.microsoft.com/office/drawing/2014/main" id="{5AD36E31-5E96-4204-BA52-192E1F2B775B}"/>
              </a:ext>
            </a:extLst>
          </p:cNvPr>
          <p:cNvSpPr txBox="1"/>
          <p:nvPr/>
        </p:nvSpPr>
        <p:spPr>
          <a:xfrm>
            <a:off x="10021154" y="2650139"/>
            <a:ext cx="116788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 err="1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Tiziana</a:t>
            </a:r>
            <a:r>
              <a:rPr lang="en-US" sz="1100" b="1" dirty="0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100" b="1" dirty="0" err="1">
                <a:solidFill>
                  <a:schemeClr val="bg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Terenzi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93" name="Text 16">
            <a:extLst>
              <a:ext uri="{FF2B5EF4-FFF2-40B4-BE49-F238E27FC236}">
                <a16:creationId xmlns:a16="http://schemas.microsoft.com/office/drawing/2014/main" id="{B95D4F16-E794-42EA-B570-B5466E7D3533}"/>
              </a:ext>
            </a:extLst>
          </p:cNvPr>
          <p:cNvSpPr txBox="1"/>
          <p:nvPr/>
        </p:nvSpPr>
        <p:spPr>
          <a:xfrm>
            <a:off x="9620889" y="3100105"/>
            <a:ext cx="17315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ru-RU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Дымка / парфюм для волос, 50 мл</a:t>
            </a:r>
            <a:endParaRPr lang="en-US" sz="1000" dirty="0"/>
          </a:p>
        </p:txBody>
      </p:sp>
      <p:sp>
        <p:nvSpPr>
          <p:cNvPr id="94" name="Text 24">
            <a:extLst>
              <a:ext uri="{FF2B5EF4-FFF2-40B4-BE49-F238E27FC236}">
                <a16:creationId xmlns:a16="http://schemas.microsoft.com/office/drawing/2014/main" id="{0CAB7B1C-D08A-4C5A-97AD-B01E9244F1D1}"/>
              </a:ext>
            </a:extLst>
          </p:cNvPr>
          <p:cNvSpPr txBox="1"/>
          <p:nvPr/>
        </p:nvSpPr>
        <p:spPr>
          <a:xfrm>
            <a:off x="9620889" y="3619519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13 800 ₽</a:t>
            </a:r>
            <a:endParaRPr lang="en-US" sz="1000" dirty="0"/>
          </a:p>
        </p:txBody>
      </p:sp>
      <p:sp>
        <p:nvSpPr>
          <p:cNvPr id="95" name="Text 32">
            <a:extLst>
              <a:ext uri="{FF2B5EF4-FFF2-40B4-BE49-F238E27FC236}">
                <a16:creationId xmlns:a16="http://schemas.microsoft.com/office/drawing/2014/main" id="{55A9A44E-ADE3-47D8-B95E-1EF8E34F5940}"/>
              </a:ext>
            </a:extLst>
          </p:cNvPr>
          <p:cNvSpPr txBox="1"/>
          <p:nvPr/>
        </p:nvSpPr>
        <p:spPr>
          <a:xfrm>
            <a:off x="9620889" y="4149871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276 ₽/</a:t>
            </a:r>
            <a:r>
              <a:rPr lang="ru-RU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</a:t>
            </a:r>
            <a:endParaRPr lang="en-US" sz="1000" dirty="0"/>
          </a:p>
        </p:txBody>
      </p:sp>
      <p:sp>
        <p:nvSpPr>
          <p:cNvPr id="96" name="Text 40">
            <a:extLst>
              <a:ext uri="{FF2B5EF4-FFF2-40B4-BE49-F238E27FC236}">
                <a16:creationId xmlns:a16="http://schemas.microsoft.com/office/drawing/2014/main" id="{8AE870BF-560A-4410-891A-B0DAB0D8F885}"/>
              </a:ext>
            </a:extLst>
          </p:cNvPr>
          <p:cNvSpPr txBox="1"/>
          <p:nvPr/>
        </p:nvSpPr>
        <p:spPr>
          <a:xfrm>
            <a:off x="9565328" y="4717320"/>
            <a:ext cx="2743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ru-RU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семейный нишевый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дом с 50+ летней историей</a:t>
            </a:r>
            <a:endParaRPr lang="en-US" sz="1000" dirty="0"/>
          </a:p>
        </p:txBody>
      </p:sp>
      <p:sp>
        <p:nvSpPr>
          <p:cNvPr id="97" name="Text 48">
            <a:extLst>
              <a:ext uri="{FF2B5EF4-FFF2-40B4-BE49-F238E27FC236}">
                <a16:creationId xmlns:a16="http://schemas.microsoft.com/office/drawing/2014/main" id="{F1EE1EE1-F601-4DBF-B712-5195D482D2A2}"/>
              </a:ext>
            </a:extLst>
          </p:cNvPr>
          <p:cNvSpPr txBox="1"/>
          <p:nvPr/>
        </p:nvSpPr>
        <p:spPr>
          <a:xfrm>
            <a:off x="9620889" y="5221513"/>
            <a:ext cx="1798703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372444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E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8446E8E9-2A14-4C8C-97D0-6DE6A9B2B2FE}"/>
              </a:ext>
            </a:extLst>
          </p:cNvPr>
          <p:cNvSpPr/>
          <p:nvPr/>
        </p:nvSpPr>
        <p:spPr>
          <a:xfrm>
            <a:off x="0" y="3429001"/>
            <a:ext cx="12192000" cy="3429000"/>
          </a:xfrm>
          <a:prstGeom prst="rect">
            <a:avLst/>
          </a:prstGeom>
          <a:solidFill>
            <a:srgbClr val="C1502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 0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 &amp; </a:t>
            </a:r>
            <a:r>
              <a:rPr lang="ru-RU" sz="1300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Маркетинг</a:t>
            </a:r>
            <a:r>
              <a:rPr lang="en-US" sz="1300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· EAUde1974 2026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ru-RU" sz="3000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Событийный контекст и </a:t>
            </a:r>
            <a:r>
              <a:rPr lang="ru-RU" sz="3000" dirty="0" err="1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инфлюенс</a:t>
            </a:r>
            <a:r>
              <a:rPr lang="ru-RU" sz="3000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-присутствие.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300" i="1" dirty="0">
                <a:solidFill>
                  <a:srgbClr val="6B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Формируем знание бренда и генерируем целевой трафик в ЦУМ через интеграцию в премиальное комьюнити.</a:t>
            </a:r>
            <a:endParaRPr lang="en-US" sz="1300" dirty="0"/>
          </a:p>
        </p:txBody>
      </p:sp>
      <p:sp>
        <p:nvSpPr>
          <p:cNvPr id="33" name="Text 31"/>
          <p:cNvSpPr txBox="1"/>
          <p:nvPr/>
        </p:nvSpPr>
        <p:spPr>
          <a:xfrm>
            <a:off x="54864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EAUde1974  ·  Sensorial Haircare</a:t>
            </a:r>
            <a:endParaRPr lang="en-US" sz="1000" dirty="0"/>
          </a:p>
        </p:txBody>
      </p:sp>
      <p:sp>
        <p:nvSpPr>
          <p:cNvPr id="34" name="Text 32"/>
          <p:cNvSpPr txBox="1"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39" name="Shape 3">
            <a:extLst>
              <a:ext uri="{FF2B5EF4-FFF2-40B4-BE49-F238E27FC236}">
                <a16:creationId xmlns:a16="http://schemas.microsoft.com/office/drawing/2014/main" id="{71D89F76-8BD0-40F0-AFD3-4A8EDD06D778}"/>
              </a:ext>
            </a:extLst>
          </p:cNvPr>
          <p:cNvSpPr/>
          <p:nvPr/>
        </p:nvSpPr>
        <p:spPr>
          <a:xfrm>
            <a:off x="548640" y="2148840"/>
            <a:ext cx="3520440" cy="1750671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3" name="Text 4">
            <a:extLst>
              <a:ext uri="{FF2B5EF4-FFF2-40B4-BE49-F238E27FC236}">
                <a16:creationId xmlns:a16="http://schemas.microsoft.com/office/drawing/2014/main" id="{93685DF7-5F2A-4087-BE50-1088F94F5204}"/>
              </a:ext>
            </a:extLst>
          </p:cNvPr>
          <p:cNvSpPr txBox="1"/>
          <p:nvPr/>
        </p:nvSpPr>
        <p:spPr>
          <a:xfrm>
            <a:off x="731520" y="2302494"/>
            <a:ext cx="3154680" cy="14254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000" b="1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Премиальный событийный маркетинг </a:t>
            </a:r>
          </a:p>
          <a:p>
            <a:pPr marL="0" indent="0">
              <a:buNone/>
            </a:pPr>
            <a:r>
              <a:rPr lang="ru-RU" sz="2000" b="1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</a:t>
            </a:r>
            <a:r>
              <a:rPr lang="ru-RU" sz="2000" b="1" i="1" dirty="0" err="1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Падел</a:t>
            </a:r>
            <a:r>
              <a:rPr lang="ru-RU" sz="2000" b="1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-турниры)</a:t>
            </a:r>
            <a:endParaRPr lang="en-US" sz="2000" dirty="0"/>
          </a:p>
        </p:txBody>
      </p:sp>
      <p:sp>
        <p:nvSpPr>
          <p:cNvPr id="44" name="Shape 7">
            <a:extLst>
              <a:ext uri="{FF2B5EF4-FFF2-40B4-BE49-F238E27FC236}">
                <a16:creationId xmlns:a16="http://schemas.microsoft.com/office/drawing/2014/main" id="{087186C9-4BFB-4C5C-B3E2-BAF86F549A4B}"/>
              </a:ext>
            </a:extLst>
          </p:cNvPr>
          <p:cNvSpPr/>
          <p:nvPr/>
        </p:nvSpPr>
        <p:spPr>
          <a:xfrm>
            <a:off x="4437735" y="2148840"/>
            <a:ext cx="3520440" cy="17373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5" name="Text 8">
            <a:extLst>
              <a:ext uri="{FF2B5EF4-FFF2-40B4-BE49-F238E27FC236}">
                <a16:creationId xmlns:a16="http://schemas.microsoft.com/office/drawing/2014/main" id="{AF764FE6-5B89-421B-A273-1FDB01C0F00A}"/>
              </a:ext>
            </a:extLst>
          </p:cNvPr>
          <p:cNvSpPr txBox="1"/>
          <p:nvPr/>
        </p:nvSpPr>
        <p:spPr>
          <a:xfrm>
            <a:off x="4620614" y="2249538"/>
            <a:ext cx="3243225" cy="16366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000" b="1" i="1" dirty="0">
                <a:solidFill>
                  <a:srgbClr val="2E6E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Интеграция в люксовый глянец и светские мероприятия</a:t>
            </a:r>
          </a:p>
          <a:p>
            <a:pPr marL="0" indent="0">
              <a:buNone/>
            </a:pPr>
            <a:r>
              <a:rPr lang="ru-RU" sz="2000" b="1" i="1" dirty="0">
                <a:solidFill>
                  <a:srgbClr val="2E6E5E"/>
                </a:solidFill>
                <a:latin typeface="Georgia" pitchFamily="34" charset="0"/>
              </a:rPr>
              <a:t>(</a:t>
            </a:r>
            <a:r>
              <a:rPr lang="en-US" sz="2000" b="1" i="1" dirty="0">
                <a:solidFill>
                  <a:srgbClr val="2E6E5E"/>
                </a:solidFill>
                <a:latin typeface="Georgia" pitchFamily="34" charset="0"/>
              </a:rPr>
              <a:t>Sector Luxe)</a:t>
            </a:r>
            <a:endParaRPr lang="en-US" sz="2000" dirty="0"/>
          </a:p>
        </p:txBody>
      </p:sp>
      <p:sp>
        <p:nvSpPr>
          <p:cNvPr id="48" name="Shape 11">
            <a:extLst>
              <a:ext uri="{FF2B5EF4-FFF2-40B4-BE49-F238E27FC236}">
                <a16:creationId xmlns:a16="http://schemas.microsoft.com/office/drawing/2014/main" id="{C0792E1F-35E3-4956-8A60-9F7C1F3AE600}"/>
              </a:ext>
            </a:extLst>
          </p:cNvPr>
          <p:cNvSpPr/>
          <p:nvPr/>
        </p:nvSpPr>
        <p:spPr>
          <a:xfrm>
            <a:off x="8232841" y="2148839"/>
            <a:ext cx="3520440" cy="17373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49" name="Text 12">
            <a:extLst>
              <a:ext uri="{FF2B5EF4-FFF2-40B4-BE49-F238E27FC236}">
                <a16:creationId xmlns:a16="http://schemas.microsoft.com/office/drawing/2014/main" id="{F25D3BE8-366C-4458-B50C-CF889BBD83FB}"/>
              </a:ext>
            </a:extLst>
          </p:cNvPr>
          <p:cNvSpPr txBox="1"/>
          <p:nvPr/>
        </p:nvSpPr>
        <p:spPr>
          <a:xfrm>
            <a:off x="8415721" y="2285998"/>
            <a:ext cx="3227639" cy="14419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2000" b="1" i="1" dirty="0" err="1">
                <a:solidFill>
                  <a:srgbClr val="6FA0C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Инфлюенс</a:t>
            </a:r>
            <a:r>
              <a:rPr lang="ru-RU" sz="2000" b="1" i="1" dirty="0">
                <a:solidFill>
                  <a:srgbClr val="6FA0C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-маркетинг и коллаборации</a:t>
            </a:r>
            <a:endParaRPr lang="en-US" sz="2000" dirty="0"/>
          </a:p>
        </p:txBody>
      </p: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851C9F12-3264-4242-A270-524FD7767F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801"/>
          <a:stretch/>
        </p:blipFill>
        <p:spPr>
          <a:xfrm>
            <a:off x="4315733" y="4104237"/>
            <a:ext cx="1606301" cy="23369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2" name="Рисунок 51">
            <a:extLst>
              <a:ext uri="{FF2B5EF4-FFF2-40B4-BE49-F238E27FC236}">
                <a16:creationId xmlns:a16="http://schemas.microsoft.com/office/drawing/2014/main" id="{53C3D19D-3096-4BA5-B58F-E6339CA3554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801"/>
          <a:stretch/>
        </p:blipFill>
        <p:spPr>
          <a:xfrm>
            <a:off x="6831364" y="4054612"/>
            <a:ext cx="1584357" cy="23369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76BB32E2-F806-4E20-8448-4804919E7F8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6801"/>
          <a:stretch/>
        </p:blipFill>
        <p:spPr>
          <a:xfrm>
            <a:off x="9188813" y="4053165"/>
            <a:ext cx="1608495" cy="23369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A437B1CD-B79C-480C-A813-0E68001E14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544" t="433" r="544" b="16366"/>
          <a:stretch/>
        </p:blipFill>
        <p:spPr>
          <a:xfrm>
            <a:off x="1809827" y="4053165"/>
            <a:ext cx="1596576" cy="23369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6592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EE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657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Коммерческие условия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31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Пакет поддержки и условия сотрудничества.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54480"/>
            <a:ext cx="10607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6B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Берём на себя поставку, обучение, маркетинг — категория встаёт на полку с минимальной нагрузкой на сеть.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3520440" cy="17373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31520" y="228600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83464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Постановочные заказы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3200400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Стартовая поставка — 3 линии продуктов. Дополнительно: POSM, ольфакторные тестеры для зала.</a:t>
            </a:r>
            <a:endParaRPr lang="en-US" sz="950" dirty="0"/>
          </a:p>
        </p:txBody>
      </p:sp>
      <p:sp>
        <p:nvSpPr>
          <p:cNvPr id="9" name="Shape 7"/>
          <p:cNvSpPr/>
          <p:nvPr/>
        </p:nvSpPr>
        <p:spPr>
          <a:xfrm>
            <a:off x="548640" y="4160520"/>
            <a:ext cx="3520440" cy="17373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31520" y="42976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2E6E5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4846320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продавцов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5212080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Очно в академии BHC Group. Флеш-тренинги для команды ЦУМ на месте.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251150" y="2182132"/>
            <a:ext cx="3520440" cy="17373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4434030" y="2319292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6FA0C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4434030" y="2867932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e-com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4434030" y="3233692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контент-пакет. Совместные промо в e-com канале tsum.ru.</a:t>
            </a:r>
            <a:endParaRPr lang="en-US" sz="950" dirty="0"/>
          </a:p>
        </p:txBody>
      </p:sp>
      <p:sp>
        <p:nvSpPr>
          <p:cNvPr id="29" name="Text 27"/>
          <p:cNvSpPr txBox="1"/>
          <p:nvPr/>
        </p:nvSpPr>
        <p:spPr>
          <a:xfrm>
            <a:off x="548640" y="6492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EAUde1974  ·  Sensorial Haircare</a:t>
            </a:r>
            <a:endParaRPr lang="en-US" sz="1000" dirty="0"/>
          </a:p>
        </p:txBody>
      </p:sp>
      <p:sp>
        <p:nvSpPr>
          <p:cNvPr id="30" name="Text 28"/>
          <p:cNvSpPr txBox="1"/>
          <p:nvPr/>
        </p:nvSpPr>
        <p:spPr>
          <a:xfrm>
            <a:off x="11521440" y="649224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31" name="Shape 11">
            <a:extLst>
              <a:ext uri="{FF2B5EF4-FFF2-40B4-BE49-F238E27FC236}">
                <a16:creationId xmlns:a16="http://schemas.microsoft.com/office/drawing/2014/main" id="{B41C435C-60A0-4C23-897E-E377F948FF2A}"/>
              </a:ext>
            </a:extLst>
          </p:cNvPr>
          <p:cNvSpPr/>
          <p:nvPr/>
        </p:nvSpPr>
        <p:spPr>
          <a:xfrm>
            <a:off x="4272754" y="4138770"/>
            <a:ext cx="3520440" cy="173736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2" name="Text 12">
            <a:extLst>
              <a:ext uri="{FF2B5EF4-FFF2-40B4-BE49-F238E27FC236}">
                <a16:creationId xmlns:a16="http://schemas.microsoft.com/office/drawing/2014/main" id="{001312B7-A26F-475E-9AEC-A1C7079EE07B}"/>
              </a:ext>
            </a:extLst>
          </p:cNvPr>
          <p:cNvSpPr txBox="1"/>
          <p:nvPr/>
        </p:nvSpPr>
        <p:spPr>
          <a:xfrm>
            <a:off x="4434030" y="4330972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</a:t>
            </a:r>
            <a:r>
              <a:rPr lang="ru-RU" sz="2400" b="1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400" dirty="0">
              <a:solidFill>
                <a:srgbClr val="C1502E"/>
              </a:solidFill>
            </a:endParaRPr>
          </a:p>
        </p:txBody>
      </p:sp>
      <p:sp>
        <p:nvSpPr>
          <p:cNvPr id="33" name="Text 13">
            <a:extLst>
              <a:ext uri="{FF2B5EF4-FFF2-40B4-BE49-F238E27FC236}">
                <a16:creationId xmlns:a16="http://schemas.microsoft.com/office/drawing/2014/main" id="{AE932C60-B834-444B-8CD5-B7BB20E4BA27}"/>
              </a:ext>
            </a:extLst>
          </p:cNvPr>
          <p:cNvSpPr txBox="1"/>
          <p:nvPr/>
        </p:nvSpPr>
        <p:spPr>
          <a:xfrm>
            <a:off x="4434030" y="4879612"/>
            <a:ext cx="3154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200" b="1" dirty="0" err="1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Брендированое</a:t>
            </a:r>
            <a:r>
              <a:rPr lang="ru-RU" sz="120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оборудование</a:t>
            </a:r>
            <a:endParaRPr lang="en-US" sz="1200" dirty="0"/>
          </a:p>
        </p:txBody>
      </p:sp>
      <p:sp>
        <p:nvSpPr>
          <p:cNvPr id="34" name="Text 14">
            <a:extLst>
              <a:ext uri="{FF2B5EF4-FFF2-40B4-BE49-F238E27FC236}">
                <a16:creationId xmlns:a16="http://schemas.microsoft.com/office/drawing/2014/main" id="{D6A279FA-D9C4-46D0-BDBF-4FD5E58013CF}"/>
              </a:ext>
            </a:extLst>
          </p:cNvPr>
          <p:cNvSpPr txBox="1"/>
          <p:nvPr/>
        </p:nvSpPr>
        <p:spPr>
          <a:xfrm>
            <a:off x="4434030" y="5245372"/>
            <a:ext cx="3154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ru-RU" sz="950" dirty="0">
                <a:solidFill>
                  <a:srgbClr val="6B6B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Предоставляем фирменное торговое оборудование и стилизованные дисплеи, чтобы продукция выглядела максимально эффектно.</a:t>
            </a:r>
            <a:endParaRPr lang="en-US" sz="950" dirty="0"/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D8E94B0-803E-4DCA-B8A2-33E5761C44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868" y="2182132"/>
            <a:ext cx="3633038" cy="36939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7" name="Text 27">
            <a:extLst>
              <a:ext uri="{FF2B5EF4-FFF2-40B4-BE49-F238E27FC236}">
                <a16:creationId xmlns:a16="http://schemas.microsoft.com/office/drawing/2014/main" id="{4013D179-E923-49F8-B0DC-C69EBA132257}"/>
              </a:ext>
            </a:extLst>
          </p:cNvPr>
          <p:cNvSpPr txBox="1"/>
          <p:nvPr/>
        </p:nvSpPr>
        <p:spPr>
          <a:xfrm>
            <a:off x="7996868" y="6046582"/>
            <a:ext cx="3633038" cy="2032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*Оформление полки </a:t>
            </a: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EAUde1974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150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82296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EAUde1974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FBD9C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SENSORIAL HAIRCARE</a:t>
            </a:r>
            <a:endParaRPr lang="en-US" sz="11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926080"/>
            <a:ext cx="502920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3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Step into</a:t>
            </a:r>
            <a:endParaRPr lang="en-US" sz="34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3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world of</a:t>
            </a:r>
            <a:endParaRPr lang="en-US" sz="34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3400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EAUde1974.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126480" y="0"/>
            <a:ext cx="6062472" cy="6858000"/>
          </a:xfrm>
          <a:prstGeom prst="rect">
            <a:avLst/>
          </a:prstGeom>
          <a:solidFill>
            <a:srgbClr val="F3EEE5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6400800" y="8229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Резюме</a:t>
            </a:r>
            <a:endParaRPr lang="en-US" sz="1300" dirty="0"/>
          </a:p>
        </p:txBody>
      </p:sp>
      <p:sp>
        <p:nvSpPr>
          <p:cNvPr id="7" name="Text 5"/>
          <p:cNvSpPr txBox="1"/>
          <p:nvPr/>
        </p:nvSpPr>
        <p:spPr>
          <a:xfrm>
            <a:off x="6400800" y="1234440"/>
            <a:ext cx="53949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Sensorial-категория,</a:t>
            </a:r>
            <a:endParaRPr lang="en-US" sz="26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которая должна встать</a:t>
            </a:r>
            <a:endParaRPr lang="en-US" sz="26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 полку.</a:t>
            </a:r>
            <a:endParaRPr lang="en-US" sz="2600" dirty="0"/>
          </a:p>
        </p:txBody>
      </p:sp>
      <p:sp>
        <p:nvSpPr>
          <p:cNvPr id="8" name="Shape 6"/>
          <p:cNvSpPr/>
          <p:nvPr/>
        </p:nvSpPr>
        <p:spPr>
          <a:xfrm>
            <a:off x="6400800" y="2880360"/>
            <a:ext cx="640080" cy="27432"/>
          </a:xfrm>
          <a:prstGeom prst="rect">
            <a:avLst/>
          </a:prstGeom>
          <a:solidFill>
            <a:srgbClr val="C150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400800" y="315468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i="1" dirty="0">
                <a:solidFill>
                  <a:srgbClr val="2B2B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EAUde1974 — это категория, где премиальный уход встречает парфюмерную экспертизу. Мы предлагаем не товар, а ритуал, который вернёт покупателя.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6400800" y="594360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2B2B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BHC Group  ·  Москва, Россия</a:t>
            </a:r>
            <a:endParaRPr lang="en-US" sz="1050" dirty="0"/>
          </a:p>
        </p:txBody>
      </p:sp>
      <p:sp>
        <p:nvSpPr>
          <p:cNvPr id="11" name="Text 9"/>
          <p:cNvSpPr txBox="1"/>
          <p:nvPr/>
        </p:nvSpPr>
        <p:spPr>
          <a:xfrm>
            <a:off x="6400800" y="621792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C15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eaude1974.ru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590</Words>
  <Application>Microsoft Office PowerPoint</Application>
  <PresentationFormat>Широкоэкранный</PresentationFormat>
  <Paragraphs>131</Paragraphs>
  <Slides>15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9" baseType="lpstr">
      <vt:lpstr>Arial</vt:lpstr>
      <vt:lpstr>Calibri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Иванова Евгения Эдуардовна</cp:lastModifiedBy>
  <cp:revision>21</cp:revision>
  <dcterms:created xsi:type="dcterms:W3CDTF">2026-09-15T09:33:49Z</dcterms:created>
  <dcterms:modified xsi:type="dcterms:W3CDTF">2026-09-16T06:39:44Z</dcterms:modified>
</cp:coreProperties>
</file>